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8" r:id="rId4"/>
  </p:sldMasterIdLst>
  <p:notesMasterIdLst>
    <p:notesMasterId r:id="rId10"/>
  </p:notesMasterIdLst>
  <p:handoutMasterIdLst>
    <p:handoutMasterId r:id="rId11"/>
  </p:handoutMasterIdLst>
  <p:sldIdLst>
    <p:sldId id="256" r:id="rId5"/>
    <p:sldId id="272" r:id="rId6"/>
    <p:sldId id="260" r:id="rId7"/>
    <p:sldId id="261" r:id="rId8"/>
    <p:sldId id="271" r:id="rId9"/>
  </p:sldIdLst>
  <p:sldSz cx="9144000" cy="5143500" type="screen16x9"/>
  <p:notesSz cx="6797675" cy="9926638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8DB"/>
    <a:srgbClr val="00549F"/>
    <a:srgbClr val="FDC82F"/>
    <a:srgbClr val="00338D"/>
    <a:srgbClr val="D0103A"/>
    <a:srgbClr val="008542"/>
    <a:srgbClr val="E37222"/>
    <a:srgbClr val="8224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239" autoAdjust="0"/>
    <p:restoredTop sz="94639"/>
  </p:normalViewPr>
  <p:slideViewPr>
    <p:cSldViewPr snapToGrid="0">
      <p:cViewPr varScale="1">
        <p:scale>
          <a:sx n="81" d="100"/>
          <a:sy n="81" d="100"/>
        </p:scale>
        <p:origin x="460" y="6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7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557" cy="495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t" anchorCtr="0" compatLnSpc="1">
            <a:prstTxWarp prst="textNoShape">
              <a:avLst/>
            </a:prstTxWarp>
          </a:bodyPr>
          <a:lstStyle>
            <a:lvl1pPr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287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582" y="0"/>
            <a:ext cx="2945557" cy="495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t" anchorCtr="0" compatLnSpc="1">
            <a:prstTxWarp prst="textNoShape">
              <a:avLst/>
            </a:prstTxWarp>
          </a:bodyPr>
          <a:lstStyle>
            <a:lvl1pPr algn="r"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287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952"/>
            <a:ext cx="2945557" cy="495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b" anchorCtr="0" compatLnSpc="1">
            <a:prstTxWarp prst="textNoShape">
              <a:avLst/>
            </a:prstTxWarp>
          </a:bodyPr>
          <a:lstStyle>
            <a:lvl1pPr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287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582" y="9428952"/>
            <a:ext cx="2945557" cy="495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b" anchorCtr="0" compatLnSpc="1">
            <a:prstTxWarp prst="textNoShape">
              <a:avLst/>
            </a:prstTxWarp>
          </a:bodyPr>
          <a:lstStyle>
            <a:lvl1pPr algn="r"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fld id="{A5B780D0-5C7F-422C-931C-25201BE19360}" type="slidenum">
              <a:rPr lang="it-IT"/>
              <a:pPr>
                <a:defRPr/>
              </a:pPr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250459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17899" cy="51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>
            <a:lvl1pPr defTabSz="862013">
              <a:defRPr sz="11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67484" y="0"/>
            <a:ext cx="2917898" cy="51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>
            <a:lvl1pPr algn="r" defTabSz="862013">
              <a:defRPr sz="1100" smtClean="0"/>
            </a:lvl1pPr>
          </a:lstStyle>
          <a:p>
            <a:pPr>
              <a:defRPr/>
            </a:pPr>
            <a:fld id="{A6888345-B3D3-4351-A7A9-F936F5935E41}" type="datetimeFigureOut">
              <a:rPr lang="en-US"/>
              <a:pPr>
                <a:defRPr/>
              </a:pPr>
              <a:t>6/1/2021</a:t>
            </a:fld>
            <a:endParaRPr lang="en-US" dirty="0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44463" y="739775"/>
            <a:ext cx="6569075" cy="36957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75831" y="4729711"/>
            <a:ext cx="5033721" cy="4435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83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59423"/>
            <a:ext cx="2917899" cy="443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b" anchorCtr="0" compatLnSpc="1">
            <a:prstTxWarp prst="textNoShape">
              <a:avLst/>
            </a:prstTxWarp>
          </a:bodyPr>
          <a:lstStyle>
            <a:lvl1pPr defTabSz="862013">
              <a:defRPr sz="11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83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67484" y="9459423"/>
            <a:ext cx="2917898" cy="443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b" anchorCtr="0" compatLnSpc="1">
            <a:prstTxWarp prst="textNoShape">
              <a:avLst/>
            </a:prstTxWarp>
          </a:bodyPr>
          <a:lstStyle>
            <a:lvl1pPr algn="r" defTabSz="862013">
              <a:defRPr sz="1100" smtClean="0"/>
            </a:lvl1pPr>
          </a:lstStyle>
          <a:p>
            <a:pPr>
              <a:defRPr/>
            </a:pPr>
            <a:fld id="{D8DF57D7-2670-4E78-96DD-D9B22805124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44303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47" name="Text Box 27"/>
          <p:cNvSpPr txBox="1">
            <a:spLocks noChangeArrowheads="1"/>
          </p:cNvSpPr>
          <p:nvPr userDrawn="1"/>
        </p:nvSpPr>
        <p:spPr bwMode="auto">
          <a:xfrm>
            <a:off x="631825" y="4822032"/>
            <a:ext cx="501650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800" noProof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28614"/>
          <a:stretch/>
        </p:blipFill>
        <p:spPr>
          <a:xfrm>
            <a:off x="7787917" y="156199"/>
            <a:ext cx="1210456" cy="46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098" b="-5313"/>
          <a:stretch/>
        </p:blipFill>
        <p:spPr>
          <a:xfrm>
            <a:off x="7790400" y="4899600"/>
            <a:ext cx="1196912" cy="144000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>
            <a:off x="165932" y="4789188"/>
            <a:ext cx="8824779" cy="0"/>
          </a:xfrm>
          <a:prstGeom prst="line">
            <a:avLst/>
          </a:prstGeom>
          <a:ln w="6350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88019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000" y="2472362"/>
            <a:ext cx="7789050" cy="1323439"/>
          </a:xfrm>
          <a:prstGeom prst="rect">
            <a:avLst/>
          </a:prstGeom>
        </p:spPr>
        <p:txBody>
          <a:bodyPr anchor="t"/>
          <a:lstStyle>
            <a:lvl1pPr algn="l">
              <a:defRPr sz="4000" b="0" cap="all">
                <a:solidFill>
                  <a:srgbClr val="0098DB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2000" y="1347221"/>
            <a:ext cx="778905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950312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086" y="149150"/>
            <a:ext cx="7174846" cy="430887"/>
          </a:xfrm>
          <a:prstGeom prst="rect">
            <a:avLst/>
          </a:prstGeo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5950" y="1254919"/>
            <a:ext cx="3889376" cy="3238500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7723" y="1254919"/>
            <a:ext cx="3888000" cy="3238500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6986723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9123" y="1250100"/>
            <a:ext cx="3895200" cy="3726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50156"/>
            <a:ext cx="3896416" cy="37149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7"/>
            <a:ext cx="3898900" cy="2862263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7" name="Content Placeholder 5"/>
          <p:cNvSpPr>
            <a:spLocks noGrp="1"/>
          </p:cNvSpPr>
          <p:nvPr>
            <p:ph sz="quarter" idx="10"/>
          </p:nvPr>
        </p:nvSpPr>
        <p:spPr>
          <a:xfrm>
            <a:off x="619200" y="1630801"/>
            <a:ext cx="3898900" cy="2862263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43086" y="149150"/>
            <a:ext cx="7174846" cy="430887"/>
          </a:xfrm>
          <a:prstGeom prst="rect">
            <a:avLst/>
          </a:prstGeo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40540938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43086" y="149150"/>
            <a:ext cx="7174846" cy="43088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defRPr lang="en-GB" sz="2200" b="0" dirty="0" smtClean="0">
                <a:solidFill>
                  <a:srgbClr val="0070C0"/>
                </a:solidFill>
                <a:latin typeface="Verdana"/>
                <a:ea typeface="+mj-ea"/>
                <a:cs typeface="Verdana"/>
              </a:defRPr>
            </a:lvl1pPr>
          </a:lstStyle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18801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82999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3" y="1250157"/>
            <a:ext cx="4968875" cy="3243263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125" y="1250101"/>
            <a:ext cx="2846388" cy="32432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43086" y="149150"/>
            <a:ext cx="7174846" cy="430887"/>
          </a:xfrm>
          <a:prstGeom prst="rect">
            <a:avLst/>
          </a:prstGeo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7419851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2000" y="3724872"/>
            <a:ext cx="5932800" cy="307777"/>
          </a:xfrm>
          <a:prstGeom prst="rect">
            <a:avLst/>
          </a:prstGeo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01787" y="1250156"/>
            <a:ext cx="5932488" cy="254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2000" y="4029076"/>
            <a:ext cx="5932800" cy="46434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315011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DG"/>
          <p:cNvSpPr txBox="1">
            <a:spLocks noChangeArrowheads="1"/>
          </p:cNvSpPr>
          <p:nvPr/>
        </p:nvSpPr>
        <p:spPr bwMode="auto">
          <a:xfrm>
            <a:off x="578164" y="335522"/>
            <a:ext cx="50165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800" noProof="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9" r:id="rId1"/>
    <p:sldLayoutId id="2147483931" r:id="rId2"/>
    <p:sldLayoutId id="2147483932" r:id="rId3"/>
    <p:sldLayoutId id="2147483933" r:id="rId4"/>
    <p:sldLayoutId id="2147483934" r:id="rId5"/>
    <p:sldLayoutId id="2147483930" r:id="rId6"/>
    <p:sldLayoutId id="2147483936" r:id="rId7"/>
    <p:sldLayoutId id="2147483937" r:id="rId8"/>
    <p:sldLayoutId id="2147483938" r:id="rId9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lang="en-GB" sz="2200" b="0" dirty="0" smtClean="0">
          <a:solidFill>
            <a:schemeClr val="bg1"/>
          </a:solidFill>
          <a:latin typeface="Verdana"/>
          <a:ea typeface="+mj-ea"/>
          <a:cs typeface="Verdana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9pPr>
    </p:titleStyle>
    <p:bodyStyle>
      <a:lvl1pPr marL="0" indent="-3429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Tx/>
        <a:buNone/>
        <a:defRPr lang="en-GB" sz="1600" dirty="0" smtClean="0">
          <a:solidFill>
            <a:schemeClr val="bg2"/>
          </a:solidFill>
          <a:latin typeface="Verdana"/>
          <a:ea typeface="+mn-ea"/>
          <a:cs typeface="Verdana"/>
        </a:defRPr>
      </a:lvl1pPr>
      <a:lvl2pPr marL="810000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600" dirty="0" smtClean="0">
          <a:solidFill>
            <a:schemeClr val="bg2"/>
          </a:solidFill>
          <a:latin typeface="Verdana"/>
          <a:ea typeface="+mn-ea"/>
          <a:cs typeface="Verdana"/>
        </a:defRPr>
      </a:lvl2pPr>
      <a:lvl3pPr marL="1407600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600" dirty="0" smtClean="0">
          <a:solidFill>
            <a:schemeClr val="bg2"/>
          </a:solidFill>
          <a:latin typeface="Verdana"/>
          <a:ea typeface="+mn-ea"/>
          <a:cs typeface="Verdana"/>
        </a:defRPr>
      </a:lvl3pPr>
      <a:lvl4pPr marL="2005200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600" dirty="0" smtClean="0">
          <a:solidFill>
            <a:schemeClr val="bg2"/>
          </a:solidFill>
          <a:latin typeface="Verdana"/>
          <a:ea typeface="+mn-ea"/>
          <a:cs typeface="Verdana"/>
        </a:defRPr>
      </a:lvl4pPr>
      <a:lvl5pPr marL="2602800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600" dirty="0" smtClean="0">
          <a:solidFill>
            <a:schemeClr val="bg2"/>
          </a:solidFill>
          <a:latin typeface="Verdana"/>
          <a:ea typeface="+mn-ea"/>
          <a:cs typeface="Verdana"/>
        </a:defRPr>
      </a:lvl5pPr>
      <a:lvl6pPr marL="34798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6pPr>
      <a:lvl7pPr marL="39370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7pPr>
      <a:lvl8pPr marL="43942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8pPr>
      <a:lvl9pPr marL="48514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4510" y="3493156"/>
            <a:ext cx="800821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DRAGON 2021 SYMPOSIUM</a:t>
            </a:r>
            <a:endParaRPr lang="en-GB" sz="28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Dragon </a:t>
            </a:r>
            <a:r>
              <a:rPr lang="en-GB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GB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  <a:r>
              <a:rPr lang="en-GB" sz="2800" b="1" baseline="30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r>
              <a:rPr lang="en-GB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Year Results Reporting</a:t>
            </a:r>
            <a:endParaRPr lang="en-GB" sz="28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8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  <a:r>
              <a:rPr lang="en-GB" sz="28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GB" sz="28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 </a:t>
            </a:r>
            <a:r>
              <a:rPr lang="en-GB" sz="28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July 2021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25288" y="880951"/>
            <a:ext cx="7746201" cy="1972607"/>
          </a:xfrm>
          <a:prstGeom prst="rect">
            <a:avLst/>
          </a:prstGeom>
          <a:solidFill>
            <a:schemeClr val="bg1">
              <a:alpha val="37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3200" b="1" i="0" kern="1200" cap="all" baseline="0" dirty="0" smtClean="0">
                <a:solidFill>
                  <a:schemeClr val="bg1"/>
                </a:solidFill>
                <a:latin typeface="Verdana" panose="020B0604030504040204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dirty="0" smtClean="0"/>
              <a:t>&lt;INSERT DAY &amp; DATE in PROGRAMME&gt;</a:t>
            </a:r>
            <a:r>
              <a:rPr kumimoji="0" lang="en-GB" sz="2400" b="1" i="0" u="none" strike="noStrike" kern="1200" cap="all" spc="0" normalizeH="0" baseline="0" noProof="0" dirty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+mj-ea"/>
                <a:cs typeface="+mj-cs"/>
              </a:rPr>
              <a:t/>
            </a:r>
            <a:br>
              <a:rPr kumimoji="0" lang="en-GB" sz="2400" b="1" i="0" u="none" strike="noStrike" kern="1200" cap="all" spc="0" normalizeH="0" baseline="0" noProof="0" dirty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+mj-ea"/>
                <a:cs typeface="+mj-cs"/>
              </a:rPr>
            </a:br>
            <a:r>
              <a:rPr kumimoji="0" lang="en-GB" sz="2400" b="1" i="0" u="none" strike="noStrike" kern="1200" cap="all" spc="0" normalizeH="0" baseline="0" noProof="0" dirty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+mj-ea"/>
                <a:cs typeface="+mj-cs"/>
              </a:rPr>
              <a:t>Dragon </a:t>
            </a:r>
            <a:r>
              <a:rPr kumimoji="0" lang="en-GB" sz="2400" b="1" i="0" u="none" strike="noStrike" kern="1200" cap="all" spc="0" normalizeH="0" baseline="0" noProof="0" dirty="0" smtClean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+mj-ea"/>
                <a:cs typeface="+mj-cs"/>
              </a:rPr>
              <a:t>5 </a:t>
            </a:r>
            <a:r>
              <a:rPr kumimoji="0" lang="en-GB" sz="2400" b="1" i="0" u="none" strike="noStrike" kern="1200" cap="all" spc="0" normalizeH="0" baseline="0" noProof="0" dirty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+mj-ea"/>
                <a:cs typeface="+mj-cs"/>
              </a:rPr>
              <a:t>ID. </a:t>
            </a:r>
            <a:r>
              <a:rPr kumimoji="0" lang="en-GB" sz="2400" b="1" i="0" u="none" strike="noStrike" kern="1200" cap="all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+mj-ea"/>
                <a:cs typeface="+mj-cs"/>
              </a:rPr>
              <a:t>xxxxx</a:t>
            </a:r>
            <a:r>
              <a:rPr kumimoji="0" lang="en-GB" sz="2400" b="1" i="0" u="none" strike="noStrike" kern="1200" cap="all" spc="0" normalizeH="0" baseline="0" noProof="0" dirty="0" smtClean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+mj-ea"/>
                <a:cs typeface="+mj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dirty="0" smtClean="0"/>
              <a:t>PROJECT TITLE: </a:t>
            </a:r>
            <a:endParaRPr kumimoji="0" lang="en-GB" sz="2400" b="1" i="0" u="none" strike="noStrike" kern="1200" cap="all" spc="0" normalizeH="0" baseline="0" noProof="0" dirty="0">
              <a:ln>
                <a:noFill/>
              </a:ln>
              <a:effectLst/>
              <a:uLnTx/>
              <a:uFillTx/>
              <a:latin typeface="Verdana" panose="020B0604030504040204" pitchFamily="34" charset="0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all" spc="0" normalizeH="0" baseline="0" noProof="0" dirty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+mj-ea"/>
                <a:cs typeface="+mj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dirty="0" smtClean="0"/>
              <a:t>PRINCIPAL</a:t>
            </a:r>
            <a:r>
              <a:rPr kumimoji="0" lang="en-GB" sz="1600" b="1" i="0" u="none" strike="noStrike" kern="1200" cap="all" spc="0" normalizeH="0" noProof="0" dirty="0" smtClean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+mj-ea"/>
                <a:cs typeface="+mj-cs"/>
              </a:rPr>
              <a:t> </a:t>
            </a:r>
            <a:r>
              <a:rPr kumimoji="0" lang="en-GB" sz="1600" b="1" i="0" u="none" strike="noStrike" kern="1200" cap="all" spc="0" normalizeH="0" noProof="0" dirty="0" smtClean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+mj-ea"/>
                <a:cs typeface="+mj-cs"/>
              </a:rPr>
              <a:t>Investigators </a:t>
            </a:r>
            <a:r>
              <a:rPr kumimoji="0" lang="en-GB" sz="1600" b="1" i="0" u="none" strike="noStrike" kern="1200" cap="all" spc="0" normalizeH="0" baseline="0" noProof="0" dirty="0" smtClean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+mj-ea"/>
                <a:cs typeface="+mj-cs"/>
              </a:rPr>
              <a:t>project </a:t>
            </a:r>
            <a:r>
              <a:rPr kumimoji="0" lang="en-GB" sz="1600" b="1" i="0" u="none" strike="noStrike" kern="1200" cap="all" spc="0" normalizeH="0" baseline="0" noProof="0" dirty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+mj-ea"/>
                <a:cs typeface="+mj-cs"/>
              </a:rPr>
              <a:t>summary presented</a:t>
            </a:r>
            <a:r>
              <a:rPr kumimoji="0" lang="en-GB" sz="1600" b="1" i="0" u="none" strike="noStrike" kern="1200" cap="all" spc="0" normalizeH="0" noProof="0" dirty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+mj-ea"/>
                <a:cs typeface="+mj-cs"/>
              </a:rPr>
              <a:t> By [NAME] </a:t>
            </a:r>
            <a:endParaRPr kumimoji="0" lang="en-GB" sz="1600" b="1" i="0" u="none" strike="noStrike" kern="1200" cap="all" spc="0" normalizeH="0" baseline="0" noProof="0" dirty="0">
              <a:ln>
                <a:noFill/>
              </a:ln>
              <a:effectLst/>
              <a:uLnTx/>
              <a:uFillTx/>
              <a:latin typeface="Verdana" panose="020B0604030504040204" pitchFamily="34" charset="0"/>
              <a:ea typeface="+mj-ea"/>
              <a:cs typeface="+mj-cs"/>
            </a:endParaRPr>
          </a:p>
        </p:txBody>
      </p:sp>
      <p:sp>
        <p:nvSpPr>
          <p:cNvPr id="3" name="Subtitle 2"/>
          <p:cNvSpPr txBox="1">
            <a:spLocks/>
          </p:cNvSpPr>
          <p:nvPr/>
        </p:nvSpPr>
        <p:spPr>
          <a:xfrm>
            <a:off x="625287" y="3167210"/>
            <a:ext cx="7746201" cy="1314450"/>
          </a:xfrm>
          <a:prstGeom prst="rect">
            <a:avLst/>
          </a:prstGeom>
          <a:solidFill>
            <a:schemeClr val="bg1">
              <a:alpha val="38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List </a:t>
            </a:r>
            <a:r>
              <a:rPr lang="en-GB" dirty="0" smtClean="0"/>
              <a:t>PI</a:t>
            </a: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6714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47951" y="70944"/>
            <a:ext cx="63535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dirty="0" smtClean="0">
                <a:solidFill>
                  <a:schemeClr val="bg1"/>
                </a:solidFill>
              </a:rPr>
              <a:t>Dragon 5 1</a:t>
            </a:r>
            <a:r>
              <a:rPr lang="en-GB" sz="2200" baseline="30000" dirty="0" smtClean="0">
                <a:solidFill>
                  <a:schemeClr val="bg1"/>
                </a:solidFill>
              </a:rPr>
              <a:t>st</a:t>
            </a:r>
            <a:r>
              <a:rPr lang="en-GB" sz="2200" dirty="0" smtClean="0">
                <a:solidFill>
                  <a:schemeClr val="bg1"/>
                </a:solidFill>
              </a:rPr>
              <a:t> year results reporting</a:t>
            </a:r>
            <a:endParaRPr lang="en-GB" sz="22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1662" y="709448"/>
            <a:ext cx="863950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** IMPORTANT **</a:t>
            </a:r>
          </a:p>
          <a:p>
            <a:r>
              <a:rPr lang="en-GB" dirty="0" smtClean="0"/>
              <a:t>If you are presenting your project’s results after 1 year of activity please present the following and include EO data delivery: (or go to slide 5)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346841" y="1702677"/>
            <a:ext cx="799311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SzPct val="120000"/>
              <a:buFont typeface="Arial" panose="020B0604020202020204" pitchFamily="34" charset="0"/>
              <a:buChar char="•"/>
            </a:pPr>
            <a:r>
              <a:rPr lang="en-GB" dirty="0"/>
              <a:t>Inform on the project’s objectives</a:t>
            </a:r>
          </a:p>
          <a:p>
            <a:pPr marL="285750" indent="-285750">
              <a:buSzPct val="120000"/>
              <a:buFont typeface="Arial" panose="020B0604020202020204" pitchFamily="34" charset="0"/>
              <a:buChar char="•"/>
            </a:pPr>
            <a:r>
              <a:rPr lang="en-GB" dirty="0"/>
              <a:t>Detail the Copernicus Sentinels, ESA, Chinese and ESA Third Party Mission data utilised after 1 </a:t>
            </a:r>
            <a:r>
              <a:rPr lang="en-GB" dirty="0" smtClean="0"/>
              <a:t>year (complete slide 4)</a:t>
            </a:r>
            <a:endParaRPr lang="en-GB" dirty="0"/>
          </a:p>
          <a:p>
            <a:pPr marL="285750" indent="-285750">
              <a:buSzPct val="120000"/>
              <a:buFont typeface="Arial" panose="020B0604020202020204" pitchFamily="34" charset="0"/>
              <a:buChar char="•"/>
            </a:pPr>
            <a:r>
              <a:rPr lang="en-GB" dirty="0"/>
              <a:t>Detail the in-situ data measurements and requirements</a:t>
            </a:r>
          </a:p>
          <a:p>
            <a:pPr marL="285750" indent="-285750">
              <a:buSzPct val="120000"/>
              <a:buFont typeface="Arial" panose="020B0604020202020204" pitchFamily="34" charset="0"/>
              <a:buChar char="•"/>
            </a:pPr>
            <a:r>
              <a:rPr lang="en-GB" dirty="0"/>
              <a:t>Provide details on field data collection campaigns and periods in P.R. China or other study areas</a:t>
            </a:r>
          </a:p>
          <a:p>
            <a:pPr marL="285750" indent="-285750">
              <a:buSzPct val="120000"/>
              <a:buFont typeface="Arial" panose="020B0604020202020204" pitchFamily="34" charset="0"/>
              <a:buChar char="•"/>
            </a:pPr>
            <a:r>
              <a:rPr lang="en-GB" dirty="0"/>
              <a:t>Inform on the results after 1 year of activity</a:t>
            </a:r>
          </a:p>
          <a:p>
            <a:pPr marL="285750" indent="-285750">
              <a:buSzPct val="120000"/>
              <a:buFont typeface="Arial" panose="020B0604020202020204" pitchFamily="34" charset="0"/>
              <a:buChar char="•"/>
            </a:pPr>
            <a:r>
              <a:rPr lang="en-GB" dirty="0"/>
              <a:t>Inform on the project’s schedule, planning &amp; contribution of the partners for the following year</a:t>
            </a:r>
          </a:p>
          <a:p>
            <a:pPr marL="285750" indent="-285750">
              <a:buSzPct val="120000"/>
              <a:buFont typeface="Arial" panose="020B0604020202020204" pitchFamily="34" charset="0"/>
              <a:buChar char="•"/>
            </a:pPr>
            <a:r>
              <a:rPr lang="en-GB" dirty="0"/>
              <a:t>Inform on the level and training of young scientists on the project, including plans for academic </a:t>
            </a:r>
            <a:r>
              <a:rPr lang="en-GB" dirty="0" smtClean="0"/>
              <a:t>exchanges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1603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46D6914-079A-A44C-B8CE-FAFE7A8A9E46}"/>
              </a:ext>
            </a:extLst>
          </p:cNvPr>
          <p:cNvSpPr/>
          <p:nvPr/>
        </p:nvSpPr>
        <p:spPr>
          <a:xfrm>
            <a:off x="0" y="4032764"/>
            <a:ext cx="9144000" cy="11299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1"/>
          <p:cNvSpPr txBox="1">
            <a:spLocks/>
          </p:cNvSpPr>
          <p:nvPr/>
        </p:nvSpPr>
        <p:spPr bwMode="auto">
          <a:xfrm>
            <a:off x="134469" y="640198"/>
            <a:ext cx="8847042" cy="43088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en-GB" sz="2200" b="0" dirty="0" smtClean="0">
                <a:solidFill>
                  <a:srgbClr val="0070C0"/>
                </a:solidFill>
                <a:latin typeface="Verdana"/>
                <a:ea typeface="+mj-ea"/>
                <a:cs typeface="Verdana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r>
              <a:rPr lang="en-GB" sz="1100" kern="0" dirty="0">
                <a:solidFill>
                  <a:schemeClr val="tx1"/>
                </a:solidFill>
              </a:rPr>
              <a:t>Data access </a:t>
            </a:r>
            <a:r>
              <a:rPr lang="en-GB" sz="1100" dirty="0">
                <a:solidFill>
                  <a:schemeClr val="tx1"/>
                </a:solidFill>
              </a:rPr>
              <a:t>(list all missions and issues if any). NB. in the tables please insert cumulative figures (since </a:t>
            </a:r>
            <a:r>
              <a:rPr lang="en-GB" sz="1100" dirty="0" smtClean="0">
                <a:solidFill>
                  <a:schemeClr val="tx1"/>
                </a:solidFill>
              </a:rPr>
              <a:t>July 2021) </a:t>
            </a:r>
            <a:r>
              <a:rPr lang="en-GB" sz="1100" dirty="0">
                <a:solidFill>
                  <a:schemeClr val="tx1"/>
                </a:solidFill>
              </a:rPr>
              <a:t>for no. of scenes of high bit rate data (e.g. S1 100 scenes). If data delivery is low bit rate by ftp, insert “ftp” 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58565" y="64612"/>
            <a:ext cx="8229600" cy="430887"/>
          </a:xfrm>
        </p:spPr>
        <p:txBody>
          <a:bodyPr/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EO data delivery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158565" y="1086473"/>
          <a:ext cx="2835648" cy="40288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3636">
                  <a:extLst>
                    <a:ext uri="{9D8B030D-6E8A-4147-A177-3AD203B41FA5}">
                      <a16:colId xmlns:a16="http://schemas.microsoft.com/office/drawing/2014/main" val="3580204582"/>
                    </a:ext>
                  </a:extLst>
                </a:gridCol>
                <a:gridCol w="632012">
                  <a:extLst>
                    <a:ext uri="{9D8B030D-6E8A-4147-A177-3AD203B41FA5}">
                      <a16:colId xmlns:a16="http://schemas.microsoft.com/office/drawing/2014/main" val="219343669"/>
                    </a:ext>
                  </a:extLst>
                </a:gridCol>
              </a:tblGrid>
              <a:tr h="604981">
                <a:tc>
                  <a:txBody>
                    <a:bodyPr/>
                    <a:lstStyle/>
                    <a:p>
                      <a:r>
                        <a:rPr lang="en-GB" sz="1100" dirty="0"/>
                        <a:t>ESA Third Party Missions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800" dirty="0"/>
                        <a:t>No. </a:t>
                      </a:r>
                    </a:p>
                    <a:p>
                      <a:r>
                        <a:rPr lang="en-GB" sz="800" dirty="0"/>
                        <a:t>Scenes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86867168"/>
                  </a:ext>
                </a:extLst>
              </a:tr>
              <a:tr h="260529">
                <a:tc>
                  <a:txBody>
                    <a:bodyPr/>
                    <a:lstStyle/>
                    <a:p>
                      <a:r>
                        <a:rPr lang="en-GB" sz="1100" dirty="0"/>
                        <a:t>1.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9907229"/>
                  </a:ext>
                </a:extLst>
              </a:tr>
              <a:tr h="260529">
                <a:tc>
                  <a:txBody>
                    <a:bodyPr/>
                    <a:lstStyle/>
                    <a:p>
                      <a:r>
                        <a:rPr lang="en-GB" sz="1100" dirty="0"/>
                        <a:t>2.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sz="11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2645185"/>
                  </a:ext>
                </a:extLst>
              </a:tr>
              <a:tr h="260529">
                <a:tc>
                  <a:txBody>
                    <a:bodyPr/>
                    <a:lstStyle/>
                    <a:p>
                      <a:r>
                        <a:rPr lang="en-GB" sz="1100" dirty="0"/>
                        <a:t>3.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4276814"/>
                  </a:ext>
                </a:extLst>
              </a:tr>
              <a:tr h="260529">
                <a:tc>
                  <a:txBody>
                    <a:bodyPr/>
                    <a:lstStyle/>
                    <a:p>
                      <a:r>
                        <a:rPr lang="en-GB" sz="1100" dirty="0"/>
                        <a:t>4.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9660255"/>
                  </a:ext>
                </a:extLst>
              </a:tr>
              <a:tr h="260529">
                <a:tc>
                  <a:txBody>
                    <a:bodyPr/>
                    <a:lstStyle/>
                    <a:p>
                      <a:r>
                        <a:rPr lang="en-GB" sz="1100" dirty="0"/>
                        <a:t>5.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6398035"/>
                  </a:ext>
                </a:extLst>
              </a:tr>
              <a:tr h="260529">
                <a:tc>
                  <a:txBody>
                    <a:bodyPr/>
                    <a:lstStyle/>
                    <a:p>
                      <a:r>
                        <a:rPr lang="en-GB" sz="1100" dirty="0"/>
                        <a:t>6.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4817195"/>
                  </a:ext>
                </a:extLst>
              </a:tr>
              <a:tr h="26052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/>
                        <a:t>Total: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8054933"/>
                  </a:ext>
                </a:extLst>
              </a:tr>
              <a:tr h="1271995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/>
                        <a:t>Issues: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dirty="0"/>
                    </a:p>
                    <a:p>
                      <a:endParaRPr lang="en-GB" sz="11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257383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45C11913-64DE-254B-98E7-9BCFC0B0351D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152214" y="1086473"/>
          <a:ext cx="2835648" cy="40178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3636">
                  <a:extLst>
                    <a:ext uri="{9D8B030D-6E8A-4147-A177-3AD203B41FA5}">
                      <a16:colId xmlns:a16="http://schemas.microsoft.com/office/drawing/2014/main" val="3580204582"/>
                    </a:ext>
                  </a:extLst>
                </a:gridCol>
                <a:gridCol w="632012">
                  <a:extLst>
                    <a:ext uri="{9D8B030D-6E8A-4147-A177-3AD203B41FA5}">
                      <a16:colId xmlns:a16="http://schemas.microsoft.com/office/drawing/2014/main" val="219343669"/>
                    </a:ext>
                  </a:extLst>
                </a:gridCol>
              </a:tblGrid>
              <a:tr h="60223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/>
                        <a:t>ESA, Explorers &amp; Sentinels data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800" dirty="0"/>
                        <a:t>No. </a:t>
                      </a:r>
                    </a:p>
                    <a:p>
                      <a:r>
                        <a:rPr lang="en-GB" sz="800" dirty="0"/>
                        <a:t>Scenes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86867168"/>
                  </a:ext>
                </a:extLst>
              </a:tr>
              <a:tr h="259345">
                <a:tc>
                  <a:txBody>
                    <a:bodyPr/>
                    <a:lstStyle/>
                    <a:p>
                      <a:r>
                        <a:rPr lang="en-GB" sz="1100" dirty="0"/>
                        <a:t>1.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9907229"/>
                  </a:ext>
                </a:extLst>
              </a:tr>
              <a:tr h="259345">
                <a:tc>
                  <a:txBody>
                    <a:bodyPr/>
                    <a:lstStyle/>
                    <a:p>
                      <a:r>
                        <a:rPr lang="en-GB" sz="1100" dirty="0"/>
                        <a:t>2.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sz="11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2645185"/>
                  </a:ext>
                </a:extLst>
              </a:tr>
              <a:tr h="259345">
                <a:tc>
                  <a:txBody>
                    <a:bodyPr/>
                    <a:lstStyle/>
                    <a:p>
                      <a:r>
                        <a:rPr lang="en-GB" sz="1100" dirty="0"/>
                        <a:t>3.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4276814"/>
                  </a:ext>
                </a:extLst>
              </a:tr>
              <a:tr h="259345">
                <a:tc>
                  <a:txBody>
                    <a:bodyPr/>
                    <a:lstStyle/>
                    <a:p>
                      <a:r>
                        <a:rPr lang="en-GB" sz="1100" dirty="0"/>
                        <a:t>4.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9660255"/>
                  </a:ext>
                </a:extLst>
              </a:tr>
              <a:tr h="259345">
                <a:tc>
                  <a:txBody>
                    <a:bodyPr/>
                    <a:lstStyle/>
                    <a:p>
                      <a:r>
                        <a:rPr lang="en-GB" sz="1100" dirty="0"/>
                        <a:t>5.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6398035"/>
                  </a:ext>
                </a:extLst>
              </a:tr>
              <a:tr h="259345">
                <a:tc>
                  <a:txBody>
                    <a:bodyPr/>
                    <a:lstStyle/>
                    <a:p>
                      <a:r>
                        <a:rPr lang="en-GB" sz="1100" dirty="0"/>
                        <a:t>6.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4817195"/>
                  </a:ext>
                </a:extLst>
              </a:tr>
              <a:tr h="2593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/>
                        <a:t>Total: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8054933"/>
                  </a:ext>
                </a:extLst>
              </a:tr>
              <a:tr h="1592928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/>
                        <a:t>Issues: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dirty="0"/>
                    </a:p>
                    <a:p>
                      <a:endParaRPr lang="en-GB" sz="11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257383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D740A03D-5ABF-0B43-9FAD-9ECE498E01AA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6145863" y="1086473"/>
          <a:ext cx="2835648" cy="40105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3636">
                  <a:extLst>
                    <a:ext uri="{9D8B030D-6E8A-4147-A177-3AD203B41FA5}">
                      <a16:colId xmlns:a16="http://schemas.microsoft.com/office/drawing/2014/main" val="3580204582"/>
                    </a:ext>
                  </a:extLst>
                </a:gridCol>
                <a:gridCol w="632012">
                  <a:extLst>
                    <a:ext uri="{9D8B030D-6E8A-4147-A177-3AD203B41FA5}">
                      <a16:colId xmlns:a16="http://schemas.microsoft.com/office/drawing/2014/main" val="219343669"/>
                    </a:ext>
                  </a:extLst>
                </a:gridCol>
              </a:tblGrid>
              <a:tr h="59681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/>
                        <a:t>Chinese EO data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800" dirty="0"/>
                        <a:t>No. </a:t>
                      </a:r>
                    </a:p>
                    <a:p>
                      <a:r>
                        <a:rPr lang="en-GB" sz="800" dirty="0"/>
                        <a:t>Scenes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86867168"/>
                  </a:ext>
                </a:extLst>
              </a:tr>
              <a:tr h="257013">
                <a:tc>
                  <a:txBody>
                    <a:bodyPr/>
                    <a:lstStyle/>
                    <a:p>
                      <a:r>
                        <a:rPr lang="en-GB" sz="1100" dirty="0"/>
                        <a:t>1.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9907229"/>
                  </a:ext>
                </a:extLst>
              </a:tr>
              <a:tr h="257013">
                <a:tc>
                  <a:txBody>
                    <a:bodyPr/>
                    <a:lstStyle/>
                    <a:p>
                      <a:r>
                        <a:rPr lang="en-GB" sz="1100" dirty="0"/>
                        <a:t>2.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sz="11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2645185"/>
                  </a:ext>
                </a:extLst>
              </a:tr>
              <a:tr h="257013">
                <a:tc>
                  <a:txBody>
                    <a:bodyPr/>
                    <a:lstStyle/>
                    <a:p>
                      <a:r>
                        <a:rPr lang="en-GB" sz="1100" dirty="0"/>
                        <a:t>3.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4276814"/>
                  </a:ext>
                </a:extLst>
              </a:tr>
              <a:tr h="257013">
                <a:tc>
                  <a:txBody>
                    <a:bodyPr/>
                    <a:lstStyle/>
                    <a:p>
                      <a:r>
                        <a:rPr lang="en-GB" sz="1100" dirty="0"/>
                        <a:t>4.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9660255"/>
                  </a:ext>
                </a:extLst>
              </a:tr>
              <a:tr h="257013">
                <a:tc>
                  <a:txBody>
                    <a:bodyPr/>
                    <a:lstStyle/>
                    <a:p>
                      <a:r>
                        <a:rPr lang="en-GB" sz="1100" dirty="0"/>
                        <a:t>5.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6398035"/>
                  </a:ext>
                </a:extLst>
              </a:tr>
              <a:tr h="257013">
                <a:tc>
                  <a:txBody>
                    <a:bodyPr/>
                    <a:lstStyle/>
                    <a:p>
                      <a:r>
                        <a:rPr lang="en-GB" sz="1100" dirty="0"/>
                        <a:t>6.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4817195"/>
                  </a:ext>
                </a:extLst>
              </a:tr>
              <a:tr h="25701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/>
                        <a:t>Total: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8054933"/>
                  </a:ext>
                </a:extLst>
              </a:tr>
              <a:tr h="1578604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/>
                        <a:t>Issues: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dirty="0"/>
                    </a:p>
                    <a:p>
                      <a:endParaRPr lang="en-GB" sz="11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2573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2495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379482" y="78827"/>
            <a:ext cx="63535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dirty="0" smtClean="0">
                <a:solidFill>
                  <a:schemeClr val="bg1"/>
                </a:solidFill>
              </a:rPr>
              <a:t>Dragon 5 project presentation</a:t>
            </a:r>
            <a:endParaRPr lang="en-GB" sz="22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6482" y="701565"/>
            <a:ext cx="87971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** IMPORTANT **</a:t>
            </a:r>
          </a:p>
          <a:p>
            <a:r>
              <a:rPr lang="en-GB" dirty="0" smtClean="0"/>
              <a:t>If you are presenting your Dragon 5 project please present the following: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236482" y="1545020"/>
            <a:ext cx="842666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SzPct val="120000"/>
              <a:buFont typeface="Arial" panose="020B0604020202020204" pitchFamily="34" charset="0"/>
              <a:buChar char="•"/>
            </a:pPr>
            <a:r>
              <a:rPr lang="en-GB" dirty="0"/>
              <a:t>Inform on the project’s objectives</a:t>
            </a:r>
          </a:p>
          <a:p>
            <a:pPr marL="285750" indent="-285750">
              <a:buSzPct val="120000"/>
              <a:buFont typeface="Arial" panose="020B0604020202020204" pitchFamily="34" charset="0"/>
              <a:buChar char="•"/>
            </a:pPr>
            <a:r>
              <a:rPr lang="en-GB" dirty="0"/>
              <a:t>Detail the Copernicus Sentinels, ESA, Chinese and TPM data to be investigated</a:t>
            </a:r>
          </a:p>
          <a:p>
            <a:pPr marL="285750" indent="-285750">
              <a:buSzPct val="120000"/>
              <a:buFont typeface="Arial" panose="020B0604020202020204" pitchFamily="34" charset="0"/>
              <a:buChar char="•"/>
            </a:pPr>
            <a:r>
              <a:rPr lang="en-GB" dirty="0"/>
              <a:t>Inform on the project’s schedule, planning &amp; contribution of the partners</a:t>
            </a:r>
          </a:p>
          <a:p>
            <a:pPr marL="285750" indent="-285750">
              <a:buSzPct val="120000"/>
              <a:buFont typeface="Arial" panose="020B0604020202020204" pitchFamily="34" charset="0"/>
              <a:buChar char="•"/>
            </a:pPr>
            <a:r>
              <a:rPr lang="en-GB" dirty="0"/>
              <a:t>Indicate the level and training of young scientists on the project</a:t>
            </a:r>
          </a:p>
          <a:p>
            <a:pPr marL="285750" indent="-285750">
              <a:buSzPct val="120000"/>
              <a:buFont typeface="Arial" panose="020B0604020202020204" pitchFamily="34" charset="0"/>
              <a:buChar char="•"/>
            </a:pPr>
            <a:r>
              <a:rPr lang="en-GB" dirty="0"/>
              <a:t>Detail the in-situ data measurements and requirements</a:t>
            </a:r>
          </a:p>
          <a:p>
            <a:pPr marL="285750" indent="-285750">
              <a:buSzPct val="120000"/>
              <a:buFont typeface="Arial" panose="020B0604020202020204" pitchFamily="34" charset="0"/>
              <a:buChar char="•"/>
            </a:pPr>
            <a:r>
              <a:rPr lang="en-GB" dirty="0"/>
              <a:t>Provide details on expected field data collection campaigns and periods in P.R. China, in Europe or elsewhere</a:t>
            </a:r>
          </a:p>
          <a:p>
            <a:pPr marL="285750" indent="-285750">
              <a:buSzPct val="120000"/>
              <a:buFont typeface="Arial" panose="020B0604020202020204" pitchFamily="34" charset="0"/>
              <a:buChar char="•"/>
            </a:pPr>
            <a:r>
              <a:rPr lang="en-GB" dirty="0"/>
              <a:t>Inform on the expected results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00125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EW ESA Presentation 16-9">
  <a:themeElements>
    <a:clrScheme name="Esa presentation 7">
      <a:dk1>
        <a:srgbClr val="000000"/>
      </a:dk1>
      <a:lt1>
        <a:srgbClr val="FFFFFF"/>
      </a:lt1>
      <a:dk2>
        <a:srgbClr val="747678"/>
      </a:dk2>
      <a:lt2>
        <a:srgbClr val="4D4F53"/>
      </a:lt2>
      <a:accent1>
        <a:srgbClr val="0098DB"/>
      </a:accent1>
      <a:accent2>
        <a:srgbClr val="D5D6D2"/>
      </a:accent2>
      <a:accent3>
        <a:srgbClr val="FFFFFF"/>
      </a:accent3>
      <a:accent4>
        <a:srgbClr val="000000"/>
      </a:accent4>
      <a:accent5>
        <a:srgbClr val="AACAEA"/>
      </a:accent5>
      <a:accent6>
        <a:srgbClr val="C1C2BE"/>
      </a:accent6>
      <a:hlink>
        <a:srgbClr val="8B8D8E"/>
      </a:hlink>
      <a:folHlink>
        <a:srgbClr val="9A9B9C"/>
      </a:folHlink>
    </a:clrScheme>
    <a:fontScheme name="Esa presentatio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sa presentation 1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338D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ADC5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2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98DB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CAEA"/>
        </a:accent5>
        <a:accent6>
          <a:srgbClr val="00783B"/>
        </a:accent6>
        <a:hlink>
          <a:srgbClr val="E37222"/>
        </a:hlink>
        <a:folHlink>
          <a:srgbClr val="0033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3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8542"/>
        </a:accent1>
        <a:accent2>
          <a:srgbClr val="003397"/>
        </a:accent2>
        <a:accent3>
          <a:srgbClr val="FFFFFF"/>
        </a:accent3>
        <a:accent4>
          <a:srgbClr val="404246"/>
        </a:accent4>
        <a:accent5>
          <a:srgbClr val="AAC2B0"/>
        </a:accent5>
        <a:accent6>
          <a:srgbClr val="002D88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4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E37222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FBCAB"/>
        </a:accent5>
        <a:accent6>
          <a:srgbClr val="00783B"/>
        </a:accent6>
        <a:hlink>
          <a:srgbClr val="00338D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5">
        <a:dk1>
          <a:srgbClr val="4D4F53"/>
        </a:dk1>
        <a:lt1>
          <a:srgbClr val="FFFFFF"/>
        </a:lt1>
        <a:dk2>
          <a:srgbClr val="00338D"/>
        </a:dk2>
        <a:lt2>
          <a:srgbClr val="000000"/>
        </a:lt2>
        <a:accent1>
          <a:srgbClr val="D0103A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4AAAE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6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338D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7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98DB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AEA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8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854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2B0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9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E3722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FBCAB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0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D0103A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4AAAE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1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8B8D8E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C4C5C6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ESA Presentation 16-9.potx" id="{625F8AEC-1CDE-415D-B0E3-F5C995E29248}" vid="{7620660D-6BA5-4224-AA6E-849C46B07D63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995F947CC68284A92DD76895F95485E" ma:contentTypeVersion="" ma:contentTypeDescription="Create a new document." ma:contentTypeScope="" ma:versionID="d2f7bac1cc6cefe942785cfbb8bae163">
  <xsd:schema xmlns:xsd="http://www.w3.org/2001/XMLSchema" xmlns:xs="http://www.w3.org/2001/XMLSchema" xmlns:p="http://schemas.microsoft.com/office/2006/metadata/properties" xmlns:ns2="f2760952-b3bb-408f-ace6-eb1e07642b86" targetNamespace="http://schemas.microsoft.com/office/2006/metadata/properties" ma:root="true" ma:fieldsID="70e6d848e258403642b2016fccd44a87" ns2:_="">
    <xsd:import namespace="f2760952-b3bb-408f-ace6-eb1e07642b8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760952-b3bb-408f-ace6-eb1e07642b8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description="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48D79E0-F545-4A75-B39D-7B8AF1D9BA8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E22279E-2C4C-4C93-8498-455A58D1433E}">
  <ds:schemaRefs>
    <ds:schemaRef ds:uri="f2760952-b3bb-408f-ace6-eb1e07642b86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2D587E21-31CA-408E-A5B1-4B7F0D8D9CE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2760952-b3bb-408f-ace6-eb1e07642b8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NEW ESA Presentation 16-9</Template>
  <TotalTime>0</TotalTime>
  <Words>398</Words>
  <Application>Microsoft Office PowerPoint</Application>
  <PresentationFormat>On-screen Show (16:9)</PresentationFormat>
  <Paragraphs>81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Verdana</vt:lpstr>
      <vt:lpstr>NEW ESA Presentation 16-9</vt:lpstr>
      <vt:lpstr>PowerPoint Presentation</vt:lpstr>
      <vt:lpstr>PowerPoint Presentation</vt:lpstr>
      <vt:lpstr>PowerPoint Presentation</vt:lpstr>
      <vt:lpstr>EO data delivery</vt:lpstr>
      <vt:lpstr>PowerPoint Presentation</vt:lpstr>
    </vt:vector>
  </TitlesOfParts>
  <Company>ESA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PRESENTATION</dc:title>
  <dc:subject>TITLE OF PRESENTATION</dc:subject>
  <dc:creator>Author</dc:creator>
  <cp:lastModifiedBy>Andy Zmuda</cp:lastModifiedBy>
  <cp:revision>26</cp:revision>
  <cp:lastPrinted>2019-06-13T08:08:04Z</cp:lastPrinted>
  <dcterms:created xsi:type="dcterms:W3CDTF">2016-10-18T10:53:19Z</dcterms:created>
  <dcterms:modified xsi:type="dcterms:W3CDTF">2021-06-01T09:20:45Z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Title">
    <vt:lpwstr>TITLE OF PRESENTATION</vt:lpwstr>
  </property>
  <property fmtid="{D5CDD505-2E9C-101B-9397-08002B2CF9AE}" pid="3" name="PSubtitle">
    <vt:lpwstr>TITLE OF PRESENTATION</vt:lpwstr>
  </property>
  <property fmtid="{D5CDD505-2E9C-101B-9397-08002B2CF9AE}" pid="4" name="PAuthor">
    <vt:lpwstr>Author</vt:lpwstr>
  </property>
  <property fmtid="{D5CDD505-2E9C-101B-9397-08002B2CF9AE}" pid="5" name="PPlace">
    <vt:lpwstr/>
  </property>
  <property fmtid="{D5CDD505-2E9C-101B-9397-08002B2CF9AE}" pid="6" name="PDate">
    <vt:lpwstr>DD/MM/YYYY</vt:lpwstr>
  </property>
  <property fmtid="{D5CDD505-2E9C-101B-9397-08002B2CF9AE}" pid="7" name="PProgramme">
    <vt:lpwstr/>
  </property>
  <property fmtid="{D5CDD505-2E9C-101B-9397-08002B2CF9AE}" pid="8" name="PEmail">
    <vt:lpwstr/>
  </property>
  <property fmtid="{D5CDD505-2E9C-101B-9397-08002B2CF9AE}" pid="9" name="PClassification">
    <vt:lpwstr>ESA UNCLASSIFIED – For Official Use</vt:lpwstr>
  </property>
  <property fmtid="{D5CDD505-2E9C-101B-9397-08002B2CF9AE}" pid="10" name="POptionButton1">
    <vt:bool>true</vt:bool>
  </property>
  <property fmtid="{D5CDD505-2E9C-101B-9397-08002B2CF9AE}" pid="11" name="POptionButton2">
    <vt:bool>false</vt:bool>
  </property>
  <property fmtid="{D5CDD505-2E9C-101B-9397-08002B2CF9AE}" pid="12" name="ESAVersion">
    <vt:lpwstr>4GV1.0</vt:lpwstr>
  </property>
  <property fmtid="{D5CDD505-2E9C-101B-9397-08002B2CF9AE}" pid="13" name="ShowESADialog1">
    <vt:bool>true</vt:bool>
  </property>
  <property fmtid="{D5CDD505-2E9C-101B-9397-08002B2CF9AE}" pid="14" name="ContentTypeId">
    <vt:lpwstr>0x0101008995F947CC68284A92DD76895F95485E</vt:lpwstr>
  </property>
  <property fmtid="{D5CDD505-2E9C-101B-9397-08002B2CF9AE}" pid="15" name="Document Type">
    <vt:lpwstr>HO - Handout / Presentation</vt:lpwstr>
  </property>
  <property fmtid="{D5CDD505-2E9C-101B-9397-08002B2CF9AE}" pid="16" name="Reference">
    <vt:lpwstr/>
  </property>
  <property fmtid="{D5CDD505-2E9C-101B-9397-08002B2CF9AE}" pid="17" name="Classification">
    <vt:lpwstr>ESA UNCLASSIFIED - For Official Use</vt:lpwstr>
  </property>
  <property fmtid="{D5CDD505-2E9C-101B-9397-08002B2CF9AE}" pid="18" name="Classification Caveat">
    <vt:lpwstr/>
  </property>
  <property fmtid="{D5CDD505-2E9C-101B-9397-08002B2CF9AE}" pid="19" name="Status">
    <vt:lpwstr/>
  </property>
  <property fmtid="{D5CDD505-2E9C-101B-9397-08002B2CF9AE}" pid="20" name="bmsSiteName">
    <vt:lpwstr>ESRIN</vt:lpwstr>
  </property>
  <property fmtid="{D5CDD505-2E9C-101B-9397-08002B2CF9AE}" pid="21" name="Originating Organisation">
    <vt:lpwstr/>
  </property>
  <property fmtid="{D5CDD505-2E9C-101B-9397-08002B2CF9AE}" pid="22" name="Distribution">
    <vt:lpwstr/>
  </property>
  <property fmtid="{D5CDD505-2E9C-101B-9397-08002B2CF9AE}" pid="23" name="bmsSitename2">
    <vt:lpwstr>ESRIN</vt:lpwstr>
  </property>
  <property fmtid="{D5CDD505-2E9C-101B-9397-08002B2CF9AE}" pid="24" name="bmsAddress">
    <vt:lpwstr>Via Galileo Galilei - Casella Postale 64 - 00044 Frascati - Italy</vt:lpwstr>
  </property>
  <property fmtid="{D5CDD505-2E9C-101B-9397-08002B2CF9AE}" pid="25" name="bmsPlace">
    <vt:lpwstr>Frascati</vt:lpwstr>
  </property>
  <property fmtid="{D5CDD505-2E9C-101B-9397-08002B2CF9AE}" pid="26" name="bmsPhoneFax">
    <vt:lpwstr>T +39 06 9418 01 - F +39 06 9418 0280 - www.esa.int</vt:lpwstr>
  </property>
  <property fmtid="{D5CDD505-2E9C-101B-9397-08002B2CF9AE}" pid="27" name="Issue">
    <vt:i4>0</vt:i4>
  </property>
  <property fmtid="{D5CDD505-2E9C-101B-9397-08002B2CF9AE}" pid="28" name="Revision">
    <vt:i4>0</vt:i4>
  </property>
  <property fmtid="{D5CDD505-2E9C-101B-9397-08002B2CF9AE}" pid="29" name="Issue Date">
    <vt:filetime>2016-10-17T22:00:00Z</vt:filetime>
  </property>
  <property fmtid="{D5CDD505-2E9C-101B-9397-08002B2CF9AE}" pid="30" name="Organisational_x0020_entity">
    <vt:lpwstr/>
  </property>
</Properties>
</file>